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65" r:id="rId3"/>
    <p:sldId id="266" r:id="rId4"/>
    <p:sldId id="262" r:id="rId5"/>
    <p:sldId id="263" r:id="rId6"/>
    <p:sldId id="268" r:id="rId7"/>
    <p:sldId id="269" r:id="rId8"/>
    <p:sldId id="257" r:id="rId9"/>
    <p:sldId id="258" r:id="rId10"/>
    <p:sldId id="270"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1656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2FD13A7-2255-4541-A630-3B3BF993983D}" type="datetimeFigureOut">
              <a:rPr lang="en-GB" smtClean="0"/>
              <a:t>13/05/2021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384185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686499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60096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688946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4239465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3054179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823078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130923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95619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329076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FD13A7-2255-4541-A630-3B3BF993983D}" type="datetimeFigureOut">
              <a:rPr lang="en-GB" smtClean="0"/>
              <a:t>13/05/2021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22624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FD13A7-2255-4541-A630-3B3BF993983D}" type="datetimeFigureOut">
              <a:rPr lang="en-GB" smtClean="0"/>
              <a:t>13/05/2021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385986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400977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701325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F2FD13A7-2255-4541-A630-3B3BF993983D}" type="datetimeFigureOut">
              <a:rPr lang="en-GB" smtClean="0"/>
              <a:t>13/05/2021</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513838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2FD13A7-2255-4541-A630-3B3BF993983D}" type="datetimeFigureOut">
              <a:rPr lang="en-GB" smtClean="0"/>
              <a:t>13/05/2021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DF2ECF-44CB-483A-AC12-FCEA7367E04C}" type="slidenum">
              <a:rPr lang="en-GB" smtClean="0"/>
              <a:t>‹#›</a:t>
            </a:fld>
            <a:endParaRPr lang="en-GB"/>
          </a:p>
        </p:txBody>
      </p:sp>
    </p:spTree>
    <p:extLst>
      <p:ext uri="{BB962C8B-B14F-4D97-AF65-F5344CB8AC3E}">
        <p14:creationId xmlns:p14="http://schemas.microsoft.com/office/powerpoint/2010/main" val="280764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2FD13A7-2255-4541-A630-3B3BF993983D}" type="datetimeFigureOut">
              <a:rPr lang="en-GB" smtClean="0"/>
              <a:t>13/05/2021</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5DF2ECF-44CB-483A-AC12-FCEA7367E04C}" type="slidenum">
              <a:rPr lang="en-GB" smtClean="0"/>
              <a:t>‹#›</a:t>
            </a:fld>
            <a:endParaRPr lang="en-GB"/>
          </a:p>
        </p:txBody>
      </p:sp>
    </p:spTree>
    <p:extLst>
      <p:ext uri="{BB962C8B-B14F-4D97-AF65-F5344CB8AC3E}">
        <p14:creationId xmlns:p14="http://schemas.microsoft.com/office/powerpoint/2010/main" val="1473452612"/>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New Appointment System</a:t>
            </a:r>
            <a:endParaRPr lang="en-GB" dirty="0"/>
          </a:p>
        </p:txBody>
      </p:sp>
      <p:sp>
        <p:nvSpPr>
          <p:cNvPr id="3" name="Subtitle 2"/>
          <p:cNvSpPr>
            <a:spLocks noGrp="1"/>
          </p:cNvSpPr>
          <p:nvPr>
            <p:ph type="subTitle" idx="1"/>
          </p:nvPr>
        </p:nvSpPr>
        <p:spPr/>
        <p:txBody>
          <a:bodyPr/>
          <a:lstStyle/>
          <a:p>
            <a:r>
              <a:rPr lang="en-GB" dirty="0" smtClean="0"/>
              <a:t>Ringland medical practice</a:t>
            </a:r>
          </a:p>
        </p:txBody>
      </p:sp>
    </p:spTree>
    <p:extLst>
      <p:ext uri="{BB962C8B-B14F-4D97-AF65-F5344CB8AC3E}">
        <p14:creationId xmlns:p14="http://schemas.microsoft.com/office/powerpoint/2010/main" val="2347042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08191"/>
          </a:xfrm>
        </p:spPr>
        <p:txBody>
          <a:bodyPr/>
          <a:lstStyle/>
          <a:p>
            <a:r>
              <a:rPr lang="en-GB" sz="3600" dirty="0" smtClean="0">
                <a:solidFill>
                  <a:schemeClr val="accent2">
                    <a:lumMod val="60000"/>
                    <a:lumOff val="40000"/>
                  </a:schemeClr>
                </a:solidFill>
              </a:rPr>
              <a:t>How it will work?</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646111" y="1427276"/>
            <a:ext cx="10499944" cy="4195481"/>
          </a:xfrm>
        </p:spPr>
        <p:txBody>
          <a:bodyPr>
            <a:normAutofit/>
          </a:bodyPr>
          <a:lstStyle/>
          <a:p>
            <a:pPr>
              <a:buFont typeface="Wingdings" panose="05000000000000000000" pitchFamily="2" charset="2"/>
              <a:buChar char="v"/>
            </a:pPr>
            <a:r>
              <a:rPr lang="en-GB" dirty="0" smtClean="0"/>
              <a:t>If you would like a pre-bookable appointment instead then please call after 1000, but please note that there will be limited number. </a:t>
            </a:r>
          </a:p>
          <a:p>
            <a:pPr marL="0" indent="0">
              <a:buNone/>
            </a:pPr>
            <a:endParaRPr lang="en-GB" dirty="0" smtClean="0"/>
          </a:p>
          <a:p>
            <a:pPr>
              <a:buFont typeface="Wingdings" panose="05000000000000000000" pitchFamily="2" charset="2"/>
              <a:buChar char="v"/>
            </a:pPr>
            <a:r>
              <a:rPr lang="en-GB" dirty="0" smtClean="0"/>
              <a:t>Appointments will still begin at a set time regardless of the numbers on the DAL. </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Planned start date of June 1</a:t>
            </a:r>
            <a:r>
              <a:rPr lang="en-GB" baseline="30000" dirty="0" smtClean="0"/>
              <a:t>st</a:t>
            </a:r>
            <a:r>
              <a:rPr lang="en-GB" dirty="0" smtClean="0"/>
              <a:t>.  </a:t>
            </a:r>
          </a:p>
          <a:p>
            <a:pPr>
              <a:buFont typeface="Wingdings" panose="05000000000000000000" pitchFamily="2" charset="2"/>
              <a:buChar char="v"/>
            </a:pPr>
            <a:endParaRPr lang="en-GB" dirty="0"/>
          </a:p>
          <a:p>
            <a:pPr>
              <a:buFont typeface="Wingdings" panose="05000000000000000000" pitchFamily="2" charset="2"/>
              <a:buChar char="v"/>
            </a:pPr>
            <a:r>
              <a:rPr lang="en-GB" dirty="0" smtClean="0"/>
              <a:t>Nurse and HCA appointments are unaffected by this change but we ask that where possible you call after 1000 to book your appointment.</a:t>
            </a:r>
          </a:p>
          <a:p>
            <a:pPr marL="457200" lvl="1" indent="0">
              <a:buNone/>
            </a:pPr>
            <a:endParaRPr lang="en-GB" dirty="0"/>
          </a:p>
        </p:txBody>
      </p:sp>
    </p:spTree>
    <p:extLst>
      <p:ext uri="{BB962C8B-B14F-4D97-AF65-F5344CB8AC3E}">
        <p14:creationId xmlns:p14="http://schemas.microsoft.com/office/powerpoint/2010/main" val="2549712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2">
                    <a:lumMod val="60000"/>
                    <a:lumOff val="40000"/>
                  </a:schemeClr>
                </a:solidFill>
              </a:rPr>
              <a:t>Feedback</a:t>
            </a:r>
            <a:endParaRPr lang="en-GB" dirty="0">
              <a:solidFill>
                <a:schemeClr val="accent2">
                  <a:lumMod val="60000"/>
                  <a:lumOff val="40000"/>
                </a:schemeClr>
              </a:solidFill>
            </a:endParaRPr>
          </a:p>
        </p:txBody>
      </p:sp>
      <p:sp>
        <p:nvSpPr>
          <p:cNvPr id="3" name="Content Placeholder 2"/>
          <p:cNvSpPr>
            <a:spLocks noGrp="1"/>
          </p:cNvSpPr>
          <p:nvPr>
            <p:ph idx="1"/>
          </p:nvPr>
        </p:nvSpPr>
        <p:spPr>
          <a:xfrm>
            <a:off x="747177" y="1475402"/>
            <a:ext cx="10321876" cy="4195481"/>
          </a:xfrm>
        </p:spPr>
        <p:txBody>
          <a:bodyPr>
            <a:normAutofit lnSpcReduction="10000"/>
          </a:bodyPr>
          <a:lstStyle/>
          <a:p>
            <a:pPr>
              <a:buFont typeface="Wingdings" panose="05000000000000000000" pitchFamily="2" charset="2"/>
              <a:buChar char="v"/>
            </a:pPr>
            <a:r>
              <a:rPr lang="en-GB" dirty="0" smtClean="0"/>
              <a:t>We are committed to listening to our patients and would like to hear your thoughts on our new system.</a:t>
            </a:r>
          </a:p>
          <a:p>
            <a:pPr>
              <a:buFont typeface="Wingdings" panose="05000000000000000000" pitchFamily="2" charset="2"/>
              <a:buChar char="v"/>
            </a:pPr>
            <a:endParaRPr lang="en-GB" sz="800" dirty="0" smtClean="0"/>
          </a:p>
          <a:p>
            <a:pPr>
              <a:buFont typeface="Wingdings" panose="05000000000000000000" pitchFamily="2" charset="2"/>
              <a:buChar char="v"/>
            </a:pPr>
            <a:r>
              <a:rPr lang="en-GB" dirty="0" smtClean="0"/>
              <a:t>If you would like to provide us with feedback please contact us either through the feedback for on our website or by writing to us at:</a:t>
            </a:r>
          </a:p>
          <a:p>
            <a:pPr lvl="1">
              <a:buFont typeface="Wingdings" panose="05000000000000000000" pitchFamily="2" charset="2"/>
              <a:buChar char="v"/>
            </a:pPr>
            <a:r>
              <a:rPr lang="en-GB" dirty="0" smtClean="0"/>
              <a:t>FEMC/RMP</a:t>
            </a:r>
          </a:p>
          <a:p>
            <a:pPr marL="457200" lvl="1" indent="0">
              <a:buNone/>
            </a:pPr>
            <a:endParaRPr lang="en-GB" dirty="0"/>
          </a:p>
          <a:p>
            <a:pPr marL="285750" lvl="1">
              <a:buFont typeface="Wingdings" panose="05000000000000000000" pitchFamily="2" charset="2"/>
              <a:buChar char="v"/>
            </a:pPr>
            <a:r>
              <a:rPr lang="en-GB" dirty="0" smtClean="0"/>
              <a:t>Please do not telephone the practice to provide us with your feedback as we may not have the time to discuss issues with you and it also adds pressure to our phone system.</a:t>
            </a:r>
          </a:p>
          <a:p>
            <a:pPr marL="0" lvl="1" indent="0">
              <a:buNone/>
            </a:pPr>
            <a:endParaRPr lang="en-GB" dirty="0" smtClean="0"/>
          </a:p>
          <a:p>
            <a:pPr marL="285750" lvl="1">
              <a:buFont typeface="Wingdings" panose="05000000000000000000" pitchFamily="2" charset="2"/>
              <a:buChar char="v"/>
            </a:pPr>
            <a:r>
              <a:rPr lang="en-GB" dirty="0" smtClean="0"/>
              <a:t>If you would like someone to speak to you about the new system please leave your telephone number with your feedback and we will contact you to arrange a time to speak.  </a:t>
            </a:r>
          </a:p>
        </p:txBody>
      </p:sp>
    </p:spTree>
    <p:extLst>
      <p:ext uri="{BB962C8B-B14F-4D97-AF65-F5344CB8AC3E}">
        <p14:creationId xmlns:p14="http://schemas.microsoft.com/office/powerpoint/2010/main" val="41136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73438"/>
          </a:xfrm>
        </p:spPr>
        <p:txBody>
          <a:bodyPr/>
          <a:lstStyle/>
          <a:p>
            <a:r>
              <a:rPr lang="en-GB" sz="2400" dirty="0" smtClean="0">
                <a:solidFill>
                  <a:schemeClr val="accent2">
                    <a:lumMod val="60000"/>
                    <a:lumOff val="40000"/>
                  </a:schemeClr>
                </a:solidFill>
              </a:rPr>
              <a:t>Why do we need a new appointment system?</a:t>
            </a:r>
            <a:endParaRPr lang="en-GB" sz="2400" dirty="0">
              <a:solidFill>
                <a:schemeClr val="accent2">
                  <a:lumMod val="60000"/>
                  <a:lumOff val="40000"/>
                </a:schemeClr>
              </a:solidFill>
            </a:endParaRPr>
          </a:p>
        </p:txBody>
      </p:sp>
      <p:sp>
        <p:nvSpPr>
          <p:cNvPr id="3" name="Content Placeholder 2"/>
          <p:cNvSpPr>
            <a:spLocks noGrp="1"/>
          </p:cNvSpPr>
          <p:nvPr>
            <p:ph idx="1"/>
          </p:nvPr>
        </p:nvSpPr>
        <p:spPr>
          <a:xfrm>
            <a:off x="721895" y="1222408"/>
            <a:ext cx="10395283" cy="5025991"/>
          </a:xfrm>
        </p:spPr>
        <p:txBody>
          <a:bodyPr>
            <a:normAutofit/>
          </a:bodyPr>
          <a:lstStyle/>
          <a:p>
            <a:pPr>
              <a:buFont typeface="Wingdings" panose="05000000000000000000" pitchFamily="2" charset="2"/>
              <a:buChar char="v"/>
            </a:pPr>
            <a:r>
              <a:rPr lang="en-GB" sz="2400" dirty="0" smtClean="0"/>
              <a:t>Due to the pandemic we have seen a dramatic change in the way we consult with patients. </a:t>
            </a:r>
          </a:p>
          <a:p>
            <a:pPr>
              <a:buFont typeface="Wingdings" panose="05000000000000000000" pitchFamily="2" charset="2"/>
              <a:buChar char="v"/>
            </a:pPr>
            <a:endParaRPr lang="en-GB" sz="2400" dirty="0" smtClean="0"/>
          </a:p>
          <a:p>
            <a:pPr>
              <a:buFont typeface="Wingdings" panose="05000000000000000000" pitchFamily="2" charset="2"/>
              <a:buChar char="v"/>
            </a:pPr>
            <a:r>
              <a:rPr lang="en-GB" sz="2400" dirty="0" smtClean="0"/>
              <a:t>The majority of our consultations are now undertaken remotely via a telephone conversation, or sometimes by video. </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Patients are often not required to visit the surgery so it’s more convenient for them to get in touch with us, which is great…</a:t>
            </a:r>
          </a:p>
          <a:p>
            <a:pPr>
              <a:buFont typeface="Wingdings" panose="05000000000000000000" pitchFamily="2" charset="2"/>
              <a:buChar char="v"/>
            </a:pPr>
            <a:endParaRPr lang="en-GB" sz="2400" dirty="0" smtClean="0"/>
          </a:p>
          <a:p>
            <a:pPr>
              <a:buFont typeface="Wingdings" panose="05000000000000000000" pitchFamily="2" charset="2"/>
              <a:buChar char="v"/>
            </a:pPr>
            <a:r>
              <a:rPr lang="en-GB" sz="2400" dirty="0" smtClean="0"/>
              <a:t>…but unfortunately this has also meant that we can now have over 200 patients each morning asking for a phone call.</a:t>
            </a:r>
          </a:p>
        </p:txBody>
      </p:sp>
    </p:spTree>
    <p:extLst>
      <p:ext uri="{BB962C8B-B14F-4D97-AF65-F5344CB8AC3E}">
        <p14:creationId xmlns:p14="http://schemas.microsoft.com/office/powerpoint/2010/main" val="2552433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73438"/>
          </a:xfrm>
        </p:spPr>
        <p:txBody>
          <a:bodyPr/>
          <a:lstStyle/>
          <a:p>
            <a:r>
              <a:rPr lang="en-GB" sz="2400" dirty="0" smtClean="0">
                <a:solidFill>
                  <a:schemeClr val="accent2">
                    <a:lumMod val="60000"/>
                    <a:lumOff val="40000"/>
                  </a:schemeClr>
                </a:solidFill>
              </a:rPr>
              <a:t>Why do we need a new appointment system?</a:t>
            </a:r>
            <a:endParaRPr lang="en-GB" sz="2400" dirty="0">
              <a:solidFill>
                <a:schemeClr val="accent2">
                  <a:lumMod val="60000"/>
                  <a:lumOff val="40000"/>
                </a:schemeClr>
              </a:solidFill>
            </a:endParaRPr>
          </a:p>
        </p:txBody>
      </p:sp>
      <p:sp>
        <p:nvSpPr>
          <p:cNvPr id="3" name="Content Placeholder 2"/>
          <p:cNvSpPr>
            <a:spLocks noGrp="1"/>
          </p:cNvSpPr>
          <p:nvPr>
            <p:ph idx="1"/>
          </p:nvPr>
        </p:nvSpPr>
        <p:spPr>
          <a:xfrm>
            <a:off x="721896" y="1222408"/>
            <a:ext cx="9327958" cy="5025991"/>
          </a:xfrm>
        </p:spPr>
        <p:txBody>
          <a:bodyPr>
            <a:normAutofit fontScale="92500" lnSpcReduction="20000"/>
          </a:bodyPr>
          <a:lstStyle/>
          <a:p>
            <a:pPr>
              <a:buFont typeface="Wingdings" panose="05000000000000000000" pitchFamily="2" charset="2"/>
              <a:buChar char="v"/>
            </a:pPr>
            <a:r>
              <a:rPr lang="en-GB" sz="2400" dirty="0" smtClean="0"/>
              <a:t>As </a:t>
            </a:r>
            <a:r>
              <a:rPr lang="en-GB" sz="2400" dirty="0"/>
              <a:t>we come out of </a:t>
            </a:r>
            <a:r>
              <a:rPr lang="en-GB" sz="2400" dirty="0" smtClean="0"/>
              <a:t>lockdown, </a:t>
            </a:r>
            <a:r>
              <a:rPr lang="en-GB" sz="2400" dirty="0"/>
              <a:t>people are more comfortable with contacting their GP </a:t>
            </a:r>
            <a:r>
              <a:rPr lang="en-GB" sz="2400" dirty="0" smtClean="0"/>
              <a:t>again and </a:t>
            </a:r>
            <a:r>
              <a:rPr lang="en-GB" sz="2400" dirty="0"/>
              <a:t>we are seeing this number rise</a:t>
            </a:r>
            <a:r>
              <a:rPr lang="en-GB" sz="2400" dirty="0" smtClean="0"/>
              <a:t>.</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Also because the number of patient calls are the same regardless of the number of clinicians available…</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…this </a:t>
            </a:r>
            <a:r>
              <a:rPr lang="en-GB" sz="2400" dirty="0"/>
              <a:t>could lead to unsafe levels of patient numbers for each clinician and this is what we are trying to avoid</a:t>
            </a:r>
            <a:r>
              <a:rPr lang="en-GB" sz="2400" dirty="0" smtClean="0"/>
              <a:t>.</a:t>
            </a:r>
          </a:p>
          <a:p>
            <a:pPr>
              <a:buFont typeface="Wingdings" panose="05000000000000000000" pitchFamily="2" charset="2"/>
              <a:buChar char="v"/>
            </a:pPr>
            <a:endParaRPr lang="en-GB" sz="2400" dirty="0"/>
          </a:p>
          <a:p>
            <a:pPr>
              <a:buFont typeface="Wingdings" panose="05000000000000000000" pitchFamily="2" charset="2"/>
              <a:buChar char="v"/>
            </a:pPr>
            <a:r>
              <a:rPr lang="en-GB" sz="2400" dirty="0" smtClean="0"/>
              <a:t>Therefore we are proposing a new system which will accommodate the vast majority of genuine requests for an appointment but also provides limits so we can deliver great care in a safe manner. </a:t>
            </a:r>
          </a:p>
          <a:p>
            <a:endParaRPr lang="en-GB" dirty="0" smtClean="0"/>
          </a:p>
        </p:txBody>
      </p:sp>
    </p:spTree>
    <p:extLst>
      <p:ext uri="{BB962C8B-B14F-4D97-AF65-F5344CB8AC3E}">
        <p14:creationId xmlns:p14="http://schemas.microsoft.com/office/powerpoint/2010/main" val="213878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83063"/>
          </a:xfrm>
        </p:spPr>
        <p:txBody>
          <a:bodyPr/>
          <a:lstStyle/>
          <a:p>
            <a:r>
              <a:rPr lang="en-GB" sz="2800" dirty="0" smtClean="0">
                <a:solidFill>
                  <a:schemeClr val="accent2">
                    <a:lumMod val="60000"/>
                    <a:lumOff val="40000"/>
                  </a:schemeClr>
                </a:solidFill>
              </a:rPr>
              <a:t>We’re also changing our telephone system.</a:t>
            </a:r>
            <a:endParaRPr lang="en-GB" sz="2800" dirty="0">
              <a:solidFill>
                <a:schemeClr val="accent2">
                  <a:lumMod val="60000"/>
                  <a:lumOff val="40000"/>
                </a:schemeClr>
              </a:solidFill>
            </a:endParaRPr>
          </a:p>
        </p:txBody>
      </p:sp>
      <p:sp>
        <p:nvSpPr>
          <p:cNvPr id="3" name="Content Placeholder 2"/>
          <p:cNvSpPr>
            <a:spLocks noGrp="1"/>
          </p:cNvSpPr>
          <p:nvPr>
            <p:ph idx="1"/>
          </p:nvPr>
        </p:nvSpPr>
        <p:spPr>
          <a:xfrm>
            <a:off x="646112" y="1357162"/>
            <a:ext cx="10461442" cy="4891237"/>
          </a:xfrm>
        </p:spPr>
        <p:txBody>
          <a:bodyPr>
            <a:normAutofit/>
          </a:bodyPr>
          <a:lstStyle/>
          <a:p>
            <a:pPr>
              <a:buFont typeface="Wingdings" panose="05000000000000000000" pitchFamily="2" charset="2"/>
              <a:buChar char="v"/>
            </a:pPr>
            <a:r>
              <a:rPr lang="en-GB" dirty="0" smtClean="0"/>
              <a:t>Currently we are experiencing tremendous pressure on our phone system each morning as everyone attempts to call.</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This has led to higher levels of abandoned calls compared to pre-</a:t>
            </a:r>
            <a:r>
              <a:rPr lang="en-GB" dirty="0" err="1" smtClean="0"/>
              <a:t>covid</a:t>
            </a:r>
            <a:r>
              <a:rPr lang="en-GB" dirty="0" smtClean="0"/>
              <a:t> levels.</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We simply do not have enough telephone lines or staff to cope with the demand.</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Which is very frustrating for patients and very stressful for staff.</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Therefore as part of this review we are proposing that we will change the times that we suggest patients call the practice for certain issues.</a:t>
            </a:r>
          </a:p>
          <a:p>
            <a:endParaRPr lang="en-GB" dirty="0"/>
          </a:p>
        </p:txBody>
      </p:sp>
    </p:spTree>
    <p:extLst>
      <p:ext uri="{BB962C8B-B14F-4D97-AF65-F5344CB8AC3E}">
        <p14:creationId xmlns:p14="http://schemas.microsoft.com/office/powerpoint/2010/main" val="3904749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accent2">
                    <a:lumMod val="60000"/>
                    <a:lumOff val="40000"/>
                  </a:schemeClr>
                </a:solidFill>
              </a:rPr>
              <a:t>New System – Telephone System</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769324" y="1321398"/>
            <a:ext cx="10261228" cy="4195481"/>
          </a:xfrm>
        </p:spPr>
        <p:txBody>
          <a:bodyPr>
            <a:noAutofit/>
          </a:bodyPr>
          <a:lstStyle/>
          <a:p>
            <a:pPr>
              <a:buFont typeface="Wingdings" panose="05000000000000000000" pitchFamily="2" charset="2"/>
              <a:buChar char="v"/>
            </a:pPr>
            <a:r>
              <a:rPr lang="en-GB" sz="2400" dirty="0" smtClean="0"/>
              <a:t>Under our new system we suggest that </a:t>
            </a:r>
            <a:r>
              <a:rPr lang="en-GB" sz="2400" dirty="0"/>
              <a:t>patients should call </a:t>
            </a:r>
            <a:r>
              <a:rPr lang="en-GB" sz="2400" dirty="0" smtClean="0"/>
              <a:t>for appropriate queries at </a:t>
            </a:r>
            <a:r>
              <a:rPr lang="en-GB" sz="2400" dirty="0"/>
              <a:t>the following times:</a:t>
            </a:r>
          </a:p>
          <a:p>
            <a:pPr lvl="1">
              <a:buFont typeface="Wingdings" panose="05000000000000000000" pitchFamily="2" charset="2"/>
              <a:buChar char="v"/>
            </a:pPr>
            <a:r>
              <a:rPr lang="en-GB" sz="2400" dirty="0" smtClean="0"/>
              <a:t>Daily </a:t>
            </a:r>
            <a:r>
              <a:rPr lang="en-GB" sz="2400" dirty="0"/>
              <a:t>appointments between 	</a:t>
            </a:r>
            <a:r>
              <a:rPr lang="en-GB" sz="2400" dirty="0" smtClean="0"/>
              <a:t>			0830 </a:t>
            </a:r>
            <a:r>
              <a:rPr lang="en-GB" sz="2400" dirty="0"/>
              <a:t>-1000</a:t>
            </a:r>
          </a:p>
          <a:p>
            <a:pPr lvl="1">
              <a:buFont typeface="Wingdings" panose="05000000000000000000" pitchFamily="2" charset="2"/>
              <a:buChar char="v"/>
            </a:pPr>
            <a:r>
              <a:rPr lang="en-GB" sz="2400" dirty="0"/>
              <a:t>Results, medication requests </a:t>
            </a:r>
            <a:r>
              <a:rPr lang="en-GB" sz="2400" dirty="0" smtClean="0"/>
              <a:t>					1000-1400</a:t>
            </a:r>
          </a:p>
          <a:p>
            <a:pPr lvl="1">
              <a:buFont typeface="Wingdings" panose="05000000000000000000" pitchFamily="2" charset="2"/>
              <a:buChar char="v"/>
            </a:pPr>
            <a:r>
              <a:rPr lang="en-GB" sz="2400" dirty="0" smtClean="0"/>
              <a:t>Nurse </a:t>
            </a:r>
            <a:r>
              <a:rPr lang="en-GB" sz="2400" dirty="0" smtClean="0"/>
              <a:t>and pre-bookable </a:t>
            </a:r>
            <a:r>
              <a:rPr lang="en-GB" sz="2400" dirty="0"/>
              <a:t>appointments  </a:t>
            </a:r>
            <a:r>
              <a:rPr lang="en-GB" sz="2400"/>
              <a:t>	</a:t>
            </a:r>
            <a:r>
              <a:rPr lang="en-GB" sz="2400" smtClean="0"/>
              <a:t>1400-1600</a:t>
            </a:r>
          </a:p>
          <a:p>
            <a:pPr marL="457200" lvl="1" indent="0">
              <a:buNone/>
            </a:pPr>
            <a:endParaRPr lang="en-GB" sz="1200" dirty="0"/>
          </a:p>
          <a:p>
            <a:pPr>
              <a:buFont typeface="Wingdings" panose="05000000000000000000" pitchFamily="2" charset="2"/>
              <a:buChar char="v"/>
            </a:pPr>
            <a:r>
              <a:rPr lang="en-GB" sz="2400" dirty="0" smtClean="0"/>
              <a:t>There will be flexibility within this for genuine cases, such as if people are in work, but if we can more evenly spread the bulk of phone calls throughout the day it will greatly improve access</a:t>
            </a:r>
          </a:p>
          <a:p>
            <a:pPr>
              <a:buFont typeface="Wingdings" panose="05000000000000000000" pitchFamily="2" charset="2"/>
              <a:buChar char="v"/>
            </a:pPr>
            <a:endParaRPr lang="en-GB" sz="1000" dirty="0" smtClean="0"/>
          </a:p>
          <a:p>
            <a:pPr>
              <a:buFont typeface="Wingdings" panose="05000000000000000000" pitchFamily="2" charset="2"/>
              <a:buChar char="v"/>
            </a:pPr>
            <a:r>
              <a:rPr lang="en-GB" sz="2400" dirty="0" smtClean="0"/>
              <a:t>You are more likely to get through to us later in the day compared with first thing in the morning.</a:t>
            </a:r>
            <a:endParaRPr lang="en-GB" sz="2400" dirty="0"/>
          </a:p>
        </p:txBody>
      </p:sp>
    </p:spTree>
    <p:extLst>
      <p:ext uri="{BB962C8B-B14F-4D97-AF65-F5344CB8AC3E}">
        <p14:creationId xmlns:p14="http://schemas.microsoft.com/office/powerpoint/2010/main" val="245800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241329"/>
          </a:xfrm>
        </p:spPr>
        <p:txBody>
          <a:bodyPr/>
          <a:lstStyle/>
          <a:p>
            <a:r>
              <a:rPr lang="en-GB" sz="2400" dirty="0" smtClean="0">
                <a:solidFill>
                  <a:schemeClr val="accent2">
                    <a:lumMod val="60000"/>
                    <a:lumOff val="40000"/>
                  </a:schemeClr>
                </a:solidFill>
              </a:rPr>
              <a:t>What about the other clinicians, such as ANP’s, AHP’s Pharmacists, Nurses &amp; HCA’s. What do they do?</a:t>
            </a:r>
            <a:r>
              <a:rPr lang="en-GB" sz="2400" dirty="0" smtClean="0"/>
              <a:t/>
            </a:r>
            <a:br>
              <a:rPr lang="en-GB" sz="2400" dirty="0" smtClean="0"/>
            </a:br>
            <a:r>
              <a:rPr lang="en-GB" sz="2400" dirty="0"/>
              <a:t/>
            </a:r>
            <a:br>
              <a:rPr lang="en-GB" sz="2400" dirty="0"/>
            </a:br>
            <a:endParaRPr lang="en-GB" sz="2400" dirty="0"/>
          </a:p>
        </p:txBody>
      </p:sp>
      <p:sp>
        <p:nvSpPr>
          <p:cNvPr id="3" name="Content Placeholder 2"/>
          <p:cNvSpPr>
            <a:spLocks noGrp="1"/>
          </p:cNvSpPr>
          <p:nvPr>
            <p:ph idx="1"/>
          </p:nvPr>
        </p:nvSpPr>
        <p:spPr>
          <a:xfrm>
            <a:off x="646111" y="1694047"/>
            <a:ext cx="10490317" cy="4804610"/>
          </a:xfrm>
        </p:spPr>
        <p:txBody>
          <a:bodyPr>
            <a:normAutofit/>
          </a:bodyPr>
          <a:lstStyle/>
          <a:p>
            <a:pPr>
              <a:buFont typeface="Wingdings" panose="05000000000000000000" pitchFamily="2" charset="2"/>
              <a:buChar char="v"/>
            </a:pPr>
            <a:r>
              <a:rPr lang="en-GB" dirty="0"/>
              <a:t>Advanced nurse practitioners (ANPs) </a:t>
            </a:r>
            <a:r>
              <a:rPr lang="en-GB" dirty="0" smtClean="0"/>
              <a:t>are experienced </a:t>
            </a:r>
            <a:r>
              <a:rPr lang="en-GB" dirty="0"/>
              <a:t>and highly educated </a:t>
            </a:r>
            <a:r>
              <a:rPr lang="en-GB" dirty="0" smtClean="0"/>
              <a:t>registered nurses </a:t>
            </a:r>
            <a:r>
              <a:rPr lang="en-GB" dirty="0"/>
              <a:t>who manage the complete clinical </a:t>
            </a:r>
            <a:r>
              <a:rPr lang="en-GB" dirty="0" smtClean="0"/>
              <a:t>care of </a:t>
            </a:r>
            <a:r>
              <a:rPr lang="en-GB" dirty="0"/>
              <a:t>their patients, not focusing on any </a:t>
            </a:r>
            <a:r>
              <a:rPr lang="en-GB" dirty="0" smtClean="0"/>
              <a:t>sole </a:t>
            </a:r>
            <a:r>
              <a:rPr lang="en-GB" dirty="0"/>
              <a:t>condition. They also have additional </a:t>
            </a:r>
            <a:r>
              <a:rPr lang="en-GB" dirty="0" smtClean="0"/>
              <a:t>clinical-practice skills </a:t>
            </a:r>
            <a:r>
              <a:rPr lang="en-GB" dirty="0"/>
              <a:t>appropriate to their role</a:t>
            </a:r>
            <a:r>
              <a:rPr lang="en-GB" dirty="0" smtClean="0"/>
              <a:t>. </a:t>
            </a:r>
          </a:p>
          <a:p>
            <a:pPr>
              <a:buFont typeface="Wingdings" panose="05000000000000000000" pitchFamily="2" charset="2"/>
              <a:buChar char="v"/>
            </a:pPr>
            <a:r>
              <a:rPr lang="en-GB" dirty="0" smtClean="0"/>
              <a:t>You may see or speak to an ANP instead of a GP when appropriate. Our ANPs will also conduct a surgery each day alongside our GPs.</a:t>
            </a:r>
          </a:p>
          <a:p>
            <a:pPr>
              <a:buFont typeface="Wingdings" panose="05000000000000000000" pitchFamily="2" charset="2"/>
              <a:buChar char="v"/>
            </a:pPr>
            <a:endParaRPr lang="en-GB" sz="800" dirty="0" smtClean="0"/>
          </a:p>
          <a:p>
            <a:pPr>
              <a:buFont typeface="Wingdings" panose="05000000000000000000" pitchFamily="2" charset="2"/>
              <a:buChar char="v"/>
            </a:pPr>
            <a:r>
              <a:rPr lang="en-GB" dirty="0" smtClean="0"/>
              <a:t>Allied health professionals (AHPs) are specialists within their area of expertise. At our practice we employ physiotherapists and mental health clinicians.</a:t>
            </a:r>
          </a:p>
          <a:p>
            <a:pPr>
              <a:buFont typeface="Wingdings" panose="05000000000000000000" pitchFamily="2" charset="2"/>
              <a:buChar char="v"/>
            </a:pPr>
            <a:endParaRPr lang="en-GB" sz="800" dirty="0" smtClean="0"/>
          </a:p>
          <a:p>
            <a:pPr>
              <a:buFont typeface="Wingdings" panose="05000000000000000000" pitchFamily="2" charset="2"/>
              <a:buChar char="v"/>
            </a:pPr>
            <a:r>
              <a:rPr lang="en-GB" dirty="0" smtClean="0"/>
              <a:t>Our physiotherapists will provide brief </a:t>
            </a:r>
            <a:r>
              <a:rPr lang="en-GB" dirty="0"/>
              <a:t>therapeutic interventions for patients with musculoskeletal disorders </a:t>
            </a:r>
            <a:r>
              <a:rPr lang="en-GB" dirty="0" smtClean="0"/>
              <a:t>where appropriate. Therefore you may be asked to see a physiotherapist instead of a GP. </a:t>
            </a:r>
          </a:p>
          <a:p>
            <a:endParaRPr lang="en-GB" dirty="0" smtClean="0"/>
          </a:p>
          <a:p>
            <a:endParaRPr lang="en-GB" dirty="0" smtClean="0"/>
          </a:p>
        </p:txBody>
      </p:sp>
    </p:spTree>
    <p:extLst>
      <p:ext uri="{BB962C8B-B14F-4D97-AF65-F5344CB8AC3E}">
        <p14:creationId xmlns:p14="http://schemas.microsoft.com/office/powerpoint/2010/main" val="338499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241329"/>
          </a:xfrm>
        </p:spPr>
        <p:txBody>
          <a:bodyPr/>
          <a:lstStyle/>
          <a:p>
            <a:r>
              <a:rPr lang="en-GB" sz="2400" dirty="0" smtClean="0">
                <a:solidFill>
                  <a:schemeClr val="accent2">
                    <a:lumMod val="60000"/>
                    <a:lumOff val="40000"/>
                  </a:schemeClr>
                </a:solidFill>
              </a:rPr>
              <a:t>What about the other clinicians, such as ANP’s, AHP’s Pharmacists, Nurses &amp; HCA’s. What do they do?</a:t>
            </a:r>
            <a:r>
              <a:rPr lang="en-GB" sz="2400" dirty="0" smtClean="0"/>
              <a:t/>
            </a:r>
            <a:br>
              <a:rPr lang="en-GB" sz="2400" dirty="0" smtClean="0"/>
            </a:br>
            <a:r>
              <a:rPr lang="en-GB" sz="2400" dirty="0"/>
              <a:t/>
            </a:r>
            <a:br>
              <a:rPr lang="en-GB" sz="2400" dirty="0"/>
            </a:br>
            <a:endParaRPr lang="en-GB" sz="2400" dirty="0"/>
          </a:p>
        </p:txBody>
      </p:sp>
      <p:sp>
        <p:nvSpPr>
          <p:cNvPr id="3" name="Content Placeholder 2"/>
          <p:cNvSpPr>
            <a:spLocks noGrp="1"/>
          </p:cNvSpPr>
          <p:nvPr>
            <p:ph idx="1"/>
          </p:nvPr>
        </p:nvSpPr>
        <p:spPr>
          <a:xfrm>
            <a:off x="646111" y="1511167"/>
            <a:ext cx="10490317" cy="4804610"/>
          </a:xfrm>
        </p:spPr>
        <p:txBody>
          <a:bodyPr>
            <a:noAutofit/>
          </a:bodyPr>
          <a:lstStyle/>
          <a:p>
            <a:pPr>
              <a:buFont typeface="Wingdings" panose="05000000000000000000" pitchFamily="2" charset="2"/>
              <a:buChar char="v"/>
            </a:pPr>
            <a:r>
              <a:rPr lang="en-GB" dirty="0"/>
              <a:t>Our mental health (MH) clinicians will work with people whose needs appear to be related to their mental health. Again you may see our MH clinicians rather than a GP</a:t>
            </a:r>
            <a:r>
              <a:rPr lang="en-GB" dirty="0" smtClean="0"/>
              <a:t>.</a:t>
            </a:r>
          </a:p>
          <a:p>
            <a:pPr>
              <a:buFont typeface="Wingdings" panose="05000000000000000000" pitchFamily="2" charset="2"/>
              <a:buChar char="v"/>
            </a:pPr>
            <a:endParaRPr lang="en-GB" sz="800" dirty="0"/>
          </a:p>
          <a:p>
            <a:pPr>
              <a:buFont typeface="Wingdings" panose="05000000000000000000" pitchFamily="2" charset="2"/>
              <a:buChar char="v"/>
            </a:pPr>
            <a:r>
              <a:rPr lang="en-GB" dirty="0" smtClean="0"/>
              <a:t>Our </a:t>
            </a:r>
            <a:r>
              <a:rPr lang="en-GB" dirty="0"/>
              <a:t>practice pharmacist is a specialist who can assist you with your medication queries and reviews. Our pharmacist also assists our GP’s with specific queries</a:t>
            </a:r>
            <a:r>
              <a:rPr lang="en-GB" dirty="0" smtClean="0"/>
              <a:t>.</a:t>
            </a:r>
          </a:p>
          <a:p>
            <a:pPr>
              <a:buFont typeface="Wingdings" panose="05000000000000000000" pitchFamily="2" charset="2"/>
              <a:buChar char="v"/>
            </a:pPr>
            <a:endParaRPr lang="en-GB" sz="800" dirty="0"/>
          </a:p>
          <a:p>
            <a:pPr>
              <a:buFont typeface="Wingdings" panose="05000000000000000000" pitchFamily="2" charset="2"/>
              <a:buChar char="v"/>
            </a:pPr>
            <a:r>
              <a:rPr lang="en-GB" dirty="0" smtClean="0"/>
              <a:t>Our practice nurses can deal with health issues such as family planning, healthy living advice, blood pressure checks and dressings. The practice nurses run clinics for long-term health conditions such as asthma or diabetes, minor ailment clinics and carry out cervical smears.</a:t>
            </a:r>
          </a:p>
          <a:p>
            <a:pPr>
              <a:buFont typeface="Wingdings" panose="05000000000000000000" pitchFamily="2" charset="2"/>
              <a:buChar char="v"/>
            </a:pPr>
            <a:endParaRPr lang="en-GB" sz="800" dirty="0" smtClean="0"/>
          </a:p>
          <a:p>
            <a:pPr>
              <a:buFont typeface="Wingdings" panose="05000000000000000000" pitchFamily="2" charset="2"/>
              <a:buChar char="v"/>
            </a:pPr>
            <a:r>
              <a:rPr lang="en-GB" dirty="0" smtClean="0"/>
              <a:t>Health care assistants (HCA’s</a:t>
            </a:r>
            <a:r>
              <a:rPr lang="en-GB" dirty="0"/>
              <a:t>) </a:t>
            </a:r>
            <a:r>
              <a:rPr lang="en-GB" dirty="0" smtClean="0"/>
              <a:t>can </a:t>
            </a:r>
            <a:r>
              <a:rPr lang="en-GB" dirty="0"/>
              <a:t>provide blood pressure monitoring, chaperone services, basic wound care, ECG and phlebotomy services as examples</a:t>
            </a:r>
            <a:r>
              <a:rPr lang="en-GB" dirty="0" smtClean="0"/>
              <a:t>. They also assist GPs and nurses with other clinics such as Baby Clinic.</a:t>
            </a:r>
            <a:endParaRPr lang="en-GB" dirty="0"/>
          </a:p>
        </p:txBody>
      </p:sp>
    </p:spTree>
    <p:extLst>
      <p:ext uri="{BB962C8B-B14F-4D97-AF65-F5344CB8AC3E}">
        <p14:creationId xmlns:p14="http://schemas.microsoft.com/office/powerpoint/2010/main" val="4228468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accent2">
                    <a:lumMod val="60000"/>
                    <a:lumOff val="40000"/>
                  </a:schemeClr>
                </a:solidFill>
              </a:rPr>
              <a:t>How many appointments will there be?</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646111" y="1337911"/>
            <a:ext cx="10480693" cy="5226517"/>
          </a:xfrm>
        </p:spPr>
        <p:txBody>
          <a:bodyPr>
            <a:normAutofit/>
          </a:bodyPr>
          <a:lstStyle/>
          <a:p>
            <a:pPr>
              <a:buFont typeface="Wingdings" panose="05000000000000000000" pitchFamily="2" charset="2"/>
              <a:buChar char="v"/>
            </a:pPr>
            <a:r>
              <a:rPr lang="en-GB" dirty="0" smtClean="0"/>
              <a:t>For each GP there will be </a:t>
            </a:r>
          </a:p>
          <a:p>
            <a:pPr>
              <a:buFont typeface="Wingdings" panose="05000000000000000000" pitchFamily="2" charset="2"/>
              <a:buChar char="v"/>
            </a:pPr>
            <a:r>
              <a:rPr lang="en-GB" dirty="0" smtClean="0"/>
              <a:t>18 Morning appointments</a:t>
            </a:r>
          </a:p>
          <a:p>
            <a:pPr lvl="1">
              <a:buFont typeface="Wingdings" panose="05000000000000000000" pitchFamily="2" charset="2"/>
              <a:buChar char="v"/>
            </a:pPr>
            <a:r>
              <a:rPr lang="en-GB" dirty="0" smtClean="0"/>
              <a:t>3 </a:t>
            </a:r>
            <a:r>
              <a:rPr lang="en-GB" dirty="0"/>
              <a:t>T</a:t>
            </a:r>
            <a:r>
              <a:rPr lang="en-GB" dirty="0" smtClean="0"/>
              <a:t>elephone appointments for each clinician, each morning, will be pre-bookable </a:t>
            </a:r>
            <a:r>
              <a:rPr lang="en-GB" smtClean="0"/>
              <a:t>through MHOL by </a:t>
            </a:r>
            <a:r>
              <a:rPr lang="en-GB" dirty="0" smtClean="0"/>
              <a:t>patients.</a:t>
            </a:r>
          </a:p>
          <a:p>
            <a:pPr>
              <a:buFont typeface="Wingdings" panose="05000000000000000000" pitchFamily="2" charset="2"/>
              <a:buChar char="v"/>
            </a:pPr>
            <a:endParaRPr lang="en-GB" sz="900" dirty="0" smtClean="0"/>
          </a:p>
          <a:p>
            <a:pPr>
              <a:buFont typeface="Wingdings" panose="05000000000000000000" pitchFamily="2" charset="2"/>
              <a:buChar char="v"/>
            </a:pPr>
            <a:r>
              <a:rPr lang="en-GB" dirty="0" smtClean="0"/>
              <a:t>18 Afternoon appointments</a:t>
            </a:r>
          </a:p>
          <a:p>
            <a:pPr lvl="1">
              <a:buFont typeface="Wingdings" panose="05000000000000000000" pitchFamily="2" charset="2"/>
              <a:buChar char="v"/>
            </a:pPr>
            <a:r>
              <a:rPr lang="en-GB" dirty="0" smtClean="0"/>
              <a:t>Included in afternoon appointments are 4 </a:t>
            </a:r>
            <a:r>
              <a:rPr lang="en-GB" dirty="0"/>
              <a:t>appointments specifically for call backs to discuss </a:t>
            </a:r>
            <a:r>
              <a:rPr lang="en-GB" dirty="0" smtClean="0"/>
              <a:t>medication, </a:t>
            </a:r>
            <a:r>
              <a:rPr lang="en-GB" dirty="0"/>
              <a:t>test results </a:t>
            </a:r>
            <a:r>
              <a:rPr lang="en-GB" dirty="0" smtClean="0"/>
              <a:t>etc.</a:t>
            </a:r>
            <a:endParaRPr lang="en-GB" dirty="0"/>
          </a:p>
          <a:p>
            <a:pPr lvl="1">
              <a:buFont typeface="Wingdings" panose="05000000000000000000" pitchFamily="2" charset="2"/>
              <a:buChar char="v"/>
            </a:pPr>
            <a:r>
              <a:rPr lang="en-GB" dirty="0" smtClean="0"/>
              <a:t> Also included are a minimum of eight Face to Face appointments per clinician</a:t>
            </a:r>
          </a:p>
          <a:p>
            <a:pPr lvl="2">
              <a:buFont typeface="Wingdings" panose="05000000000000000000" pitchFamily="2" charset="2"/>
              <a:buChar char="v"/>
            </a:pPr>
            <a:r>
              <a:rPr lang="en-GB" dirty="0" smtClean="0"/>
              <a:t>4 Pre-book</a:t>
            </a:r>
          </a:p>
          <a:p>
            <a:pPr lvl="2">
              <a:buFont typeface="Wingdings" panose="05000000000000000000" pitchFamily="2" charset="2"/>
              <a:buChar char="v"/>
            </a:pPr>
            <a:r>
              <a:rPr lang="en-GB" dirty="0" smtClean="0"/>
              <a:t>4 Book on the day</a:t>
            </a:r>
          </a:p>
          <a:p>
            <a:pPr marL="914400" lvl="2" indent="0">
              <a:buNone/>
            </a:pPr>
            <a:endParaRPr lang="en-GB" sz="1000" dirty="0" smtClean="0"/>
          </a:p>
          <a:p>
            <a:pPr marL="285750" lvl="2" indent="-285750">
              <a:buFont typeface="Wingdings" panose="05000000000000000000" pitchFamily="2" charset="2"/>
              <a:buChar char="v"/>
            </a:pPr>
            <a:r>
              <a:rPr lang="en-GB" sz="2000" dirty="0" smtClean="0"/>
              <a:t>Other specialities will have varying numbers of appointments</a:t>
            </a:r>
          </a:p>
          <a:p>
            <a:pPr marL="285750" lvl="2" indent="-285750">
              <a:buFont typeface="Wingdings" panose="05000000000000000000" pitchFamily="2" charset="2"/>
              <a:buChar char="v"/>
            </a:pPr>
            <a:r>
              <a:rPr lang="en-GB" sz="2000" dirty="0" smtClean="0"/>
              <a:t>GPs will also conduct h</a:t>
            </a:r>
            <a:r>
              <a:rPr lang="en-GB" sz="1800" dirty="0" smtClean="0"/>
              <a:t>ouse calls and administrative work</a:t>
            </a:r>
          </a:p>
          <a:p>
            <a:pPr marL="457200" lvl="3" indent="0">
              <a:buNone/>
            </a:pPr>
            <a:endParaRPr lang="en-GB" sz="1800" dirty="0" smtClean="0"/>
          </a:p>
          <a:p>
            <a:pPr marL="0" lvl="2" indent="0">
              <a:buNone/>
            </a:pPr>
            <a:endParaRPr lang="en-GB" dirty="0" smtClean="0"/>
          </a:p>
        </p:txBody>
      </p:sp>
    </p:spTree>
    <p:extLst>
      <p:ext uri="{BB962C8B-B14F-4D97-AF65-F5344CB8AC3E}">
        <p14:creationId xmlns:p14="http://schemas.microsoft.com/office/powerpoint/2010/main" val="3739609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08191"/>
          </a:xfrm>
        </p:spPr>
        <p:txBody>
          <a:bodyPr/>
          <a:lstStyle/>
          <a:p>
            <a:r>
              <a:rPr lang="en-GB" sz="3600" dirty="0" smtClean="0">
                <a:solidFill>
                  <a:schemeClr val="accent2">
                    <a:lumMod val="60000"/>
                    <a:lumOff val="40000"/>
                  </a:schemeClr>
                </a:solidFill>
              </a:rPr>
              <a:t>How it will work?</a:t>
            </a:r>
            <a:endParaRPr lang="en-GB" sz="3600" dirty="0">
              <a:solidFill>
                <a:schemeClr val="accent2">
                  <a:lumMod val="60000"/>
                  <a:lumOff val="40000"/>
                </a:schemeClr>
              </a:solidFill>
            </a:endParaRPr>
          </a:p>
        </p:txBody>
      </p:sp>
      <p:sp>
        <p:nvSpPr>
          <p:cNvPr id="3" name="Content Placeholder 2"/>
          <p:cNvSpPr>
            <a:spLocks noGrp="1"/>
          </p:cNvSpPr>
          <p:nvPr>
            <p:ph idx="1"/>
          </p:nvPr>
        </p:nvSpPr>
        <p:spPr>
          <a:xfrm>
            <a:off x="646111" y="1427276"/>
            <a:ext cx="10499944" cy="5060151"/>
          </a:xfrm>
        </p:spPr>
        <p:txBody>
          <a:bodyPr>
            <a:normAutofit lnSpcReduction="10000"/>
          </a:bodyPr>
          <a:lstStyle/>
          <a:p>
            <a:pPr>
              <a:buFont typeface="Wingdings" panose="05000000000000000000" pitchFamily="2" charset="2"/>
              <a:buChar char="v"/>
            </a:pPr>
            <a:r>
              <a:rPr lang="en-GB" dirty="0" smtClean="0"/>
              <a:t>Our Daily Assessment List will still run and you are asked to call between 0830 and 1000 each day. The list will close when the number of appointments available are filled.</a:t>
            </a:r>
          </a:p>
          <a:p>
            <a:pPr lvl="1">
              <a:buFont typeface="Wingdings" panose="05000000000000000000" pitchFamily="2" charset="2"/>
              <a:buChar char="v"/>
            </a:pPr>
            <a:r>
              <a:rPr lang="en-GB" dirty="0" smtClean="0"/>
              <a:t>For example if there are 5 clinicians available and their surgeries are all full then the list will close.</a:t>
            </a:r>
          </a:p>
          <a:p>
            <a:pPr lvl="1">
              <a:buFont typeface="Wingdings" panose="05000000000000000000" pitchFamily="2" charset="2"/>
              <a:buChar char="v"/>
            </a:pPr>
            <a:endParaRPr lang="en-GB" dirty="0" smtClean="0"/>
          </a:p>
          <a:p>
            <a:pPr>
              <a:buFont typeface="Wingdings" panose="05000000000000000000" pitchFamily="2" charset="2"/>
              <a:buChar char="v"/>
            </a:pPr>
            <a:r>
              <a:rPr lang="en-GB" dirty="0"/>
              <a:t>The receptionists will inform patients once all appointment slots are </a:t>
            </a:r>
            <a:r>
              <a:rPr lang="en-GB" dirty="0" smtClean="0"/>
              <a:t>full. </a:t>
            </a:r>
          </a:p>
          <a:p>
            <a:pPr>
              <a:buFont typeface="Wingdings" panose="05000000000000000000" pitchFamily="2" charset="2"/>
              <a:buChar char="v"/>
            </a:pPr>
            <a:endParaRPr lang="en-GB" dirty="0"/>
          </a:p>
          <a:p>
            <a:pPr>
              <a:buFont typeface="Wingdings" panose="05000000000000000000" pitchFamily="2" charset="2"/>
              <a:buChar char="v"/>
            </a:pPr>
            <a:r>
              <a:rPr lang="en-GB" dirty="0" smtClean="0"/>
              <a:t>However if you feel your request is urgent for that day then the receptionist will place you on the daily triage list but you may not necessarily receive a call back that day.</a:t>
            </a:r>
          </a:p>
          <a:p>
            <a:pPr>
              <a:buFont typeface="Wingdings" panose="05000000000000000000" pitchFamily="2" charset="2"/>
              <a:buChar char="v"/>
            </a:pPr>
            <a:endParaRPr lang="en-GB" dirty="0" smtClean="0"/>
          </a:p>
          <a:p>
            <a:pPr>
              <a:buFont typeface="Wingdings" panose="05000000000000000000" pitchFamily="2" charset="2"/>
              <a:buChar char="v"/>
            </a:pPr>
            <a:r>
              <a:rPr lang="en-GB" dirty="0" smtClean="0"/>
              <a:t>PLEASE NOT WE WILL NOT TOLERATE ANY ABUSE DIRECTED AT ANY MEMBER OF STAFF. ANY ABUSE MAY LEAD TO YOUR REMOVAL FROM OUR PRACTICE LIST.</a:t>
            </a:r>
          </a:p>
          <a:p>
            <a:pPr marL="457200" lvl="1" indent="0">
              <a:buNone/>
            </a:pPr>
            <a:endParaRPr lang="en-GB" dirty="0"/>
          </a:p>
        </p:txBody>
      </p:sp>
    </p:spTree>
    <p:extLst>
      <p:ext uri="{BB962C8B-B14F-4D97-AF65-F5344CB8AC3E}">
        <p14:creationId xmlns:p14="http://schemas.microsoft.com/office/powerpoint/2010/main" val="2319527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600</TotalTime>
  <Words>1146</Words>
  <Application>Microsoft Office PowerPoint</Application>
  <PresentationFormat>Widescreen</PresentationFormat>
  <Paragraphs>91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Ion</vt:lpstr>
      <vt:lpstr>New Appointment System</vt:lpstr>
      <vt:lpstr>Why do we need a new appointment system?</vt:lpstr>
      <vt:lpstr>Why do we need a new appointment system?</vt:lpstr>
      <vt:lpstr>We’re also changing our telephone system.</vt:lpstr>
      <vt:lpstr>New System – Telephone System</vt:lpstr>
      <vt:lpstr>What about the other clinicians, such as ANP’s, AHP’s Pharmacists, Nurses &amp; HCA’s. What do they do?  </vt:lpstr>
      <vt:lpstr>What about the other clinicians, such as ANP’s, AHP’s Pharmacists, Nurses &amp; HCA’s. What do they do?  </vt:lpstr>
      <vt:lpstr>How many appointments will there be?</vt:lpstr>
      <vt:lpstr>How it will work?</vt:lpstr>
      <vt:lpstr>How it will work?</vt:lpstr>
      <vt:lpstr>Feedback</vt:lpstr>
    </vt:vector>
  </TitlesOfParts>
  <Company>NHS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Appointment System</dc:title>
  <dc:creator>Phill Davies (Pengam Green - Four Elms Medical Centre)</dc:creator>
  <cp:lastModifiedBy>Phill Davies (Pengam Green - Four Elms Medical Centre)</cp:lastModifiedBy>
  <cp:revision>41</cp:revision>
  <dcterms:created xsi:type="dcterms:W3CDTF">2021-04-12T15:07:13Z</dcterms:created>
  <dcterms:modified xsi:type="dcterms:W3CDTF">2021-05-13T13:38:56Z</dcterms:modified>
</cp:coreProperties>
</file>